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4A45D1F-432C-2954-3BFA-35420D7A08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 altLang="en-G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EDD0F80-71EA-E6D3-810A-FCEC015E75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O" altLang="en-GR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3B77475-27F8-A93F-79F2-31270AA4E13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16702DB-7149-629F-45C6-EC3C149EB0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n-GR"/>
              <a:t>Cliquez pour modifier les styles du texte du masque</a:t>
            </a:r>
          </a:p>
          <a:p>
            <a:pPr lvl="1"/>
            <a:r>
              <a:rPr lang="es-CO" altLang="en-GR"/>
              <a:t>Deuxième niveau</a:t>
            </a:r>
          </a:p>
          <a:p>
            <a:pPr lvl="2"/>
            <a:r>
              <a:rPr lang="es-CO" altLang="en-GR"/>
              <a:t>Troisième niveau</a:t>
            </a:r>
          </a:p>
          <a:p>
            <a:pPr lvl="3"/>
            <a:r>
              <a:rPr lang="es-CO" altLang="en-GR"/>
              <a:t>Quatrième niveau</a:t>
            </a:r>
          </a:p>
          <a:p>
            <a:pPr lvl="4"/>
            <a:r>
              <a:rPr lang="es-CO" altLang="en-GR"/>
              <a:t>Cinquième niveau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D86B366-A950-D5E0-B778-EAA841E491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 altLang="en-GR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E98C8BBE-F5B2-FBEF-F33F-E6CE18456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B68164-12A9-5740-84E5-8A7FF4E58D82}" type="slidenum">
              <a:rPr lang="es-CO" altLang="en-GR"/>
              <a:pPr/>
              <a:t>‹#›</a:t>
            </a:fld>
            <a:endParaRPr lang="es-CO" altLang="en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92E4D608-FF78-D2C4-E3E1-0512BF0C5E3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8195" name="Freeform 3">
              <a:extLst>
                <a:ext uri="{FF2B5EF4-FFF2-40B4-BE49-F238E27FC236}">
                  <a16:creationId xmlns:a16="http://schemas.microsoft.com/office/drawing/2014/main" id="{3A265584-4F84-97C7-F0DB-C37C2802112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7E38FABB-B28D-ACB1-4713-1D7036F24E2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BC3031D5-F924-CF7E-2A31-48F8A1CE0A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DDCBB353-ED15-31D5-FCA6-673582D661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0A699E1F-84C5-69B7-3C21-39450D0957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07C9ADE5-6C67-A618-4053-0D53560A2C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</p:grpSp>
      <p:sp>
        <p:nvSpPr>
          <p:cNvPr id="8201" name="Rectangle 9">
            <a:extLst>
              <a:ext uri="{FF2B5EF4-FFF2-40B4-BE49-F238E27FC236}">
                <a16:creationId xmlns:a16="http://schemas.microsoft.com/office/drawing/2014/main" id="{2C9D15B2-0493-16E9-E095-A0082A72A6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s-CO" altLang="en-GR" noProof="0"/>
              <a:t>Cliquez pour modifier le style du titre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FBAA11E8-C107-F597-AB16-48785BEB04B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CO" altLang="en-GR" noProof="0"/>
              <a:t>Cliquez pour modifier le style des sous-titres du masque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B98CB6BF-6A80-08A0-7C1F-DBDFFE89814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2454AA67-2BFE-B56B-E7C6-C55DFB44F6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3075AE36-FD27-8ED7-3844-6D1704A201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E58B07-DA6C-5746-9B36-A3F97D10673C}" type="slidenum">
              <a:rPr lang="es-CO" altLang="en-GR"/>
              <a:pPr/>
              <a:t>‹#›</a:t>
            </a:fld>
            <a:endParaRPr lang="es-CO" altLang="en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77A5-73E6-FF05-8C9B-12B75925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BC05B-31FF-5B80-4BAF-C24141702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1598E-3DEF-7137-4C0B-EB87EDE3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757A3-B7DA-EF44-C747-1FD38BF3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4C167-0FE6-8FF8-6B3A-B16717CA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A892C-71C7-2F41-83D2-B3584762A606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41948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B86B58-BDB9-C47B-A94E-A8C08751A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3A773-0E7A-BAC5-B530-C0B726556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01C98-E42D-CE82-173E-87B8D3AD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E243-6B33-5673-2E98-93DFE2D3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8CBD8-2C45-26C4-7952-D239901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3B33C-7EC5-1D4C-8648-26C67A2EDEB1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361828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D9AC-ED2C-A874-ECC4-81D04958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A02AB-AE20-E605-E47D-F965463A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A5C89-345F-3D86-A8C1-8B10EF05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4595-8D01-2A5C-1CD2-AD353B2D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26F85-6B75-BBFC-8C52-35FB69D0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F0C8D-17A8-D54C-9A61-20EB9C6E1482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193505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A677-D5C3-FA2B-C813-9E959E17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08543-2DF1-BF8B-AF14-9463B826A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B2199-DE50-775F-8B4D-6F4DB384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7DA2-098C-97B2-DC5A-5AC0B910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B53B5-1BB4-F615-5BA2-5C35EE11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5178-B32A-6845-A36E-1ABFE66FF64C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356641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0760-5CB0-EA7C-8412-87A08442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9D4D-523F-DB14-F96F-22EEBD448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936E5-B40C-77B1-F900-DCB97AC04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1E13C-8445-D2E4-8924-FE20A472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2A0D1-65C9-B83E-F393-AD3DDD18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7D13C-BEB1-A942-7C89-1D29AEAB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D870F-6A02-AE48-90DD-77FD7AC78F1F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114999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7BBE-6DAC-0276-38F4-ECDC0AA9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59FC6-D065-EE28-D215-4ACE09E48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4267B-208A-CE06-0D76-C6CDE7B5C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B62BE-2CED-DC72-1F05-16EF07B91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6E202-E3E2-25F7-B8B7-554E38373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16BAE-5CB1-2F20-A150-0E120328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E5BF5-DFD4-F6C7-DE6D-063762FE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492A8-7C37-DE58-A72A-31DBDE4C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78C4A-1B97-7C42-8F2D-613E504B370F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3524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2A23-0A71-B599-5D05-99D09422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91FC4-DB7F-CD86-7AC6-2C84FD71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93755-834B-9B27-8E57-8342D512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BAAD0-C1C5-1CA6-AC6E-EAA76A35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478AB-0E09-624D-9B39-2C5FCF8C9FC7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38668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11D27-C857-38EE-1358-A9A88BD5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F0153-4A1D-5DCF-ABB2-803FA86E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79D48-F1A8-C011-CDEF-9CB92396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8E3E-3E5B-8949-9F3D-11FB7BDAFCB1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212474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1C49-3445-9C0A-42CD-0B8595E3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11F6-FB96-3201-3834-9A153322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0460A-EA22-3639-DC4B-50DF477EF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3339A-6C66-A2D4-0E4F-D4CEDA44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807F4-66F4-D1D5-A283-10BC75D3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6FBBC-D92A-7B9E-92B6-F56098AE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77834-276A-A640-B780-A14D35E326A6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7784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4673-8968-F6E7-B5D3-EB2C88F3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95E2A-3B94-1E8B-49D7-8DD53DCA0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5FE74-58F2-A6FA-0478-46ECF6973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3CDF7-2165-B7CD-9E86-514D76F6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 alt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BB95-1050-E39F-7A47-063E9F11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0A708-0D6C-769E-60DB-3E48654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79AA-B9EA-794C-8438-115F34D7BF96}" type="slidenum">
              <a:rPr lang="es-CO" altLang="en-GR"/>
              <a:pPr/>
              <a:t>‹#›</a:t>
            </a:fld>
            <a:endParaRPr lang="es-CO" altLang="en-GR"/>
          </a:p>
        </p:txBody>
      </p:sp>
    </p:spTree>
    <p:extLst>
      <p:ext uri="{BB962C8B-B14F-4D97-AF65-F5344CB8AC3E}">
        <p14:creationId xmlns:p14="http://schemas.microsoft.com/office/powerpoint/2010/main" val="3767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1AB4077A-098B-F65A-DE41-516DB4556242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536882A8-B917-10CB-D1A1-3E4D398C846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A366A866-9E1E-9ADD-11BF-EE4695AE2B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:a16="http://schemas.microsoft.com/office/drawing/2014/main" id="{3717CED9-CBCF-9194-E9A3-27BCA144494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E4E309BE-BDF1-1551-402C-9BAA810604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id="{FD0B45E5-33F8-9EA2-239C-67B63EB307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6" name="Freeform 8">
              <a:extLst>
                <a:ext uri="{FF2B5EF4-FFF2-40B4-BE49-F238E27FC236}">
                  <a16:creationId xmlns:a16="http://schemas.microsoft.com/office/drawing/2014/main" id="{6EC0640E-57FB-F960-E241-95F0428249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7" name="Freeform 9">
              <a:extLst>
                <a:ext uri="{FF2B5EF4-FFF2-40B4-BE49-F238E27FC236}">
                  <a16:creationId xmlns:a16="http://schemas.microsoft.com/office/drawing/2014/main" id="{996A3DA3-C3A3-B6A5-49DC-95DD1B11AFC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  <p:sp>
          <p:nvSpPr>
            <p:cNvPr id="7178" name="Freeform 10">
              <a:extLst>
                <a:ext uri="{FF2B5EF4-FFF2-40B4-BE49-F238E27FC236}">
                  <a16:creationId xmlns:a16="http://schemas.microsoft.com/office/drawing/2014/main" id="{B168B7AB-72A4-E76D-CAC2-3E05BD6CFD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R"/>
            </a:p>
          </p:txBody>
        </p:sp>
      </p:grpSp>
      <p:sp>
        <p:nvSpPr>
          <p:cNvPr id="7179" name="Rectangle 11">
            <a:extLst>
              <a:ext uri="{FF2B5EF4-FFF2-40B4-BE49-F238E27FC236}">
                <a16:creationId xmlns:a16="http://schemas.microsoft.com/office/drawing/2014/main" id="{FA2FC3E4-4C4D-D62E-5EC8-FA61E1E206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CO" altLang="en-GR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F5F5EAD0-FA9B-D9A0-4BC7-A2B37B6FE6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8B43436D-FE9C-1AB3-A425-22ED4BCD3C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7DE357-4425-2C4A-88B0-9804748B0683}" type="slidenum">
              <a:rPr lang="es-CO" altLang="en-GR"/>
              <a:pPr/>
              <a:t>‹#›</a:t>
            </a:fld>
            <a:endParaRPr lang="es-CO" altLang="en-GR"/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F286E5E1-254C-7019-AD0E-B3EE2D63E7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n-GR"/>
              <a:t>Cliquez pour modifier le style du titre</a:t>
            </a: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8BCF6A03-F0DC-E81E-298D-4B9766149E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altLang="en-GR"/>
              <a:t>Cliquez pour modifier les styles du texte du masque</a:t>
            </a:r>
          </a:p>
          <a:p>
            <a:pPr lvl="1"/>
            <a:r>
              <a:rPr lang="es-CO" altLang="en-GR"/>
              <a:t>Deuxième niveau</a:t>
            </a:r>
          </a:p>
          <a:p>
            <a:pPr lvl="2"/>
            <a:r>
              <a:rPr lang="es-CO" altLang="en-GR"/>
              <a:t>Troisième niveau</a:t>
            </a:r>
          </a:p>
          <a:p>
            <a:pPr lvl="3"/>
            <a:r>
              <a:rPr lang="es-CO" altLang="en-GR"/>
              <a:t>Quatrième niveau</a:t>
            </a:r>
          </a:p>
          <a:p>
            <a:pPr lvl="4"/>
            <a:r>
              <a:rPr lang="es-CO" altLang="en-GR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file:////upload.wikimedia.org/wikipedia/commons/7/75/Coat_of_Arms_of_Saint_Lucia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>
            <a:extLst>
              <a:ext uri="{FF2B5EF4-FFF2-40B4-BE49-F238E27FC236}">
                <a16:creationId xmlns:a16="http://schemas.microsoft.com/office/drawing/2014/main" id="{1973FCEA-6F47-1EFC-C1C3-83B10BC9DE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57699AB-4596-6B63-E5E7-85278D144F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736725"/>
          </a:xfrm>
        </p:spPr>
        <p:txBody>
          <a:bodyPr/>
          <a:lstStyle/>
          <a:p>
            <a:pPr algn="ctr"/>
            <a:r>
              <a:rPr lang="es-CO" altLang="en-GR"/>
              <a:t>Green growth and national vision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7B26B6-CB80-4195-41D9-9533962C4E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s-CO" altLang="en-GR" sz="2800"/>
              <a:t>Smart brainstorming on shaping a national vision for Saint Lucia, </a:t>
            </a:r>
          </a:p>
          <a:p>
            <a:pPr algn="ctr">
              <a:lnSpc>
                <a:spcPct val="90000"/>
              </a:lnSpc>
            </a:pPr>
            <a:r>
              <a:rPr lang="es-CO" altLang="en-GR" sz="2800"/>
              <a:t>in the Caribbean and world context</a:t>
            </a:r>
          </a:p>
          <a:p>
            <a:pPr algn="ctr">
              <a:lnSpc>
                <a:spcPct val="90000"/>
              </a:lnSpc>
            </a:pPr>
            <a:r>
              <a:rPr lang="es-CO" altLang="en-GR" sz="2000"/>
              <a:t>Castries 20-21 October 2012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F973FCD0-FBF0-02B4-A606-F4623BFEF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BB1E75-3E17-EE17-E22E-FF722EDC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321B76F-3388-47A0-BB4D-07746775B4F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n-GR" sz="3600"/>
              <a:t>Defining green growth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0385E7F-6158-E7D0-9A05-0D4F2123ECF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altLang="en-GR"/>
              <a:t>Green growth is the means by which the current economy can make the transition to a sustainable economy while reducing pollution and greenhouse gas emissions, minimising waste and inefficient use of natural resources, maintaining biodiversity, and strengthening energy security. </a:t>
            </a:r>
            <a:r>
              <a:rPr lang="es-CO" altLang="en-GR" sz="2400"/>
              <a:t>(source: OECD)</a:t>
            </a:r>
            <a:endParaRPr lang="es-CO" altLang="en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AB87319-8C30-A775-143C-77ABB76E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55F9809-C4C3-2473-5486-4D0A4ED832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n-GR" sz="3600"/>
              <a:t>Green growth at the top of the world and regional agenda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C2A83A-3C97-2C20-C96D-C5F89EF624A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O" altLang="en-GR" sz="2400"/>
              <a:t>UNFCC: climate change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UN “sustainable energy for all” initiative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Rio+20: sustainable development and green growth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World Bank: “inclusive green growth”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OECD “Green growth strategy”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Global Green Growth Institute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OAS and green growth investments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LAC and the World Bank: inclusive green growth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OECS cf OCTA-EU seminar and declaration July 2012</a:t>
            </a:r>
          </a:p>
          <a:p>
            <a:pPr>
              <a:lnSpc>
                <a:spcPct val="90000"/>
              </a:lnSpc>
            </a:pPr>
            <a:r>
              <a:rPr lang="es-CO" altLang="en-GR" sz="2400"/>
              <a:t>Business involvement: CSR and ISO 26000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289171-B0AF-8C41-0947-557A78BC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36B97C6-2BB4-7FD7-2F1E-FEA84F81E0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n-GR" sz="3200"/>
              <a:t>Green growth for Eastern Caribbean States </a:t>
            </a:r>
            <a:r>
              <a:rPr lang="es-CO" altLang="en-GR" sz="1600"/>
              <a:t>(source OCTA seminar Brussels July 2012)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6AFD109-8497-261A-2CF9-32EFAF0378C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CO" altLang="en-GR" sz="1400">
              <a:effectLst/>
            </a:endParaRPr>
          </a:p>
          <a:p>
            <a:pPr>
              <a:lnSpc>
                <a:spcPct val="80000"/>
              </a:lnSpc>
            </a:pPr>
            <a:r>
              <a:rPr lang="es-CO" altLang="en-GR" sz="1800">
                <a:effectLst/>
              </a:rPr>
              <a:t>The Caribbean Region: Small Island Developing States and Low-Lying Coastal States </a:t>
            </a:r>
          </a:p>
          <a:p>
            <a:pPr>
              <a:lnSpc>
                <a:spcPct val="80000"/>
              </a:lnSpc>
            </a:pPr>
            <a:endParaRPr lang="es-CO" altLang="en-GR" sz="1800">
              <a:effectLst/>
            </a:endParaRPr>
          </a:p>
          <a:p>
            <a:pPr>
              <a:lnSpc>
                <a:spcPct val="80000"/>
              </a:lnSpc>
            </a:pPr>
            <a:r>
              <a:rPr lang="es-CO" altLang="en-GR" sz="1800">
                <a:effectLst/>
              </a:rPr>
              <a:t>Caribbean: </a:t>
            </a:r>
            <a:r>
              <a:rPr lang="es-CO" altLang="en-GR" sz="1800" b="1">
                <a:effectLst/>
              </a:rPr>
              <a:t>12 times more vulnerable </a:t>
            </a:r>
            <a:r>
              <a:rPr lang="es-CO" altLang="en-GR" sz="1800">
                <a:effectLst/>
              </a:rPr>
              <a:t>than other regions (OECS SIDS more so)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CO" altLang="en-GR" sz="1800">
              <a:effectLst/>
            </a:endParaRPr>
          </a:p>
          <a:p>
            <a:pPr>
              <a:lnSpc>
                <a:spcPct val="80000"/>
              </a:lnSpc>
            </a:pPr>
            <a:r>
              <a:rPr lang="es-CO" altLang="en-GR" sz="1800">
                <a:effectLst/>
              </a:rPr>
              <a:t>Physical: Natural disasters, environmental degradation, loss of bio-diversity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CO" altLang="en-GR" sz="1800">
              <a:effectLst/>
            </a:endParaRPr>
          </a:p>
          <a:p>
            <a:pPr>
              <a:lnSpc>
                <a:spcPct val="80000"/>
              </a:lnSpc>
            </a:pPr>
            <a:r>
              <a:rPr lang="es-CO" altLang="en-GR" sz="1800">
                <a:effectLst/>
              </a:rPr>
              <a:t>Economic: lack of natural resources, small economies, limited markets, high transportation costs, external shocks, highly indebted, competitiveness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CO" altLang="en-GR" sz="1800">
              <a:effectLst/>
            </a:endParaRPr>
          </a:p>
          <a:p>
            <a:pPr>
              <a:lnSpc>
                <a:spcPct val="80000"/>
              </a:lnSpc>
            </a:pPr>
            <a:r>
              <a:rPr lang="es-CO" altLang="en-GR" sz="1800">
                <a:effectLst/>
              </a:rPr>
              <a:t>Social: poverty, social inequality, limited human resource base</a:t>
            </a:r>
          </a:p>
          <a:p>
            <a:pPr>
              <a:lnSpc>
                <a:spcPct val="80000"/>
              </a:lnSpc>
            </a:pPr>
            <a:endParaRPr lang="es-CO" altLang="en-GR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B32EB9C-5099-78A7-7815-506D2B1B5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0589AAE-B600-3872-FD68-19CF869AA8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n-GR" sz="3600"/>
              <a:t>What could green growth mean for Saint Lucia?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4B9933-909F-43DB-BC42-F1C907B4855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altLang="en-GR" sz="2000"/>
              <a:t>Sustainable and organic agriculture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Renewable energies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Sustainable tourism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Maximising ICT potential in agriculture, tourism, financial services, hosting of offshore services, education and e-administration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Reducing and recycling waste, waste to energy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Leveraging on ODA and development funding priority to target green growth investment and action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Making the best of international standards: environmental management (the ISO 14000 series), energy management (ISO 50001), SR (ISO 26000), eco-design, etc.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Involving and educating the Saint Lucian companies, administration and citizens as “green” champions</a:t>
            </a:r>
          </a:p>
          <a:p>
            <a:pPr>
              <a:lnSpc>
                <a:spcPct val="80000"/>
              </a:lnSpc>
            </a:pPr>
            <a:r>
              <a:rPr lang="es-CO" altLang="en-GR" sz="2000"/>
              <a:t>Highlighting green growth as a core issue in the national vision</a:t>
            </a:r>
          </a:p>
          <a:p>
            <a:pPr>
              <a:lnSpc>
                <a:spcPct val="80000"/>
              </a:lnSpc>
            </a:pPr>
            <a:endParaRPr lang="es-CO" altLang="en-GR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118F49B3-DE19-F9B7-3AAE-075A0A76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altLang="en-GR"/>
              <a:t>alanbryden@orange.fr Saint Lucia October 2012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71EBD4F-4E13-537E-AE97-849E3E957CF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en-GR" sz="3600"/>
              <a:t>Thank you for your attention!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A0EF7C3-BE32-F8A7-CB9D-3189702C412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R" altLang="en-GR" sz="28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C0941157-4C1D-ECF8-6510-3F11CE683F30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R" altLang="en-GR" sz="2800"/>
          </a:p>
        </p:txBody>
      </p:sp>
      <p:pic>
        <p:nvPicPr>
          <p:cNvPr id="13319" name="Picture 7">
            <a:extLst>
              <a:ext uri="{FF2B5EF4-FFF2-40B4-BE49-F238E27FC236}">
                <a16:creationId xmlns:a16="http://schemas.microsoft.com/office/drawing/2014/main" id="{7B0DCA5F-A05D-E6EF-A23A-AC045BC4A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4362450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>
            <a:extLst>
              <a:ext uri="{FF2B5EF4-FFF2-40B4-BE49-F238E27FC236}">
                <a16:creationId xmlns:a16="http://schemas.microsoft.com/office/drawing/2014/main" id="{A8A702C6-6441-2C2E-DCC5-5DDE9503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484313"/>
            <a:ext cx="1716087" cy="308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>
            <a:hlinkClick r:id="rId4"/>
            <a:extLst>
              <a:ext uri="{FF2B5EF4-FFF2-40B4-BE49-F238E27FC236}">
                <a16:creationId xmlns:a16="http://schemas.microsoft.com/office/drawing/2014/main" id="{D9569134-442A-FFC1-A52A-64DFA29F5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420938"/>
            <a:ext cx="4038600" cy="36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uches de verre">
  <a:themeElements>
    <a:clrScheme name="Couches de verre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ouches de verr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uches de verre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de verre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de verre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67</TotalTime>
  <Words>418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Couches de verre</vt:lpstr>
      <vt:lpstr>Green growth and national vision</vt:lpstr>
      <vt:lpstr>Defining green growth</vt:lpstr>
      <vt:lpstr>Green growth at the top of the world and regional agenda</vt:lpstr>
      <vt:lpstr>Green growth for Eastern Caribbean States (source OCTA seminar Brussels July 2012)</vt:lpstr>
      <vt:lpstr>What could green growth mean for Saint Lucia?</vt:lpstr>
      <vt:lpstr>Thank you for your attention!</vt:lpstr>
    </vt:vector>
  </TitlesOfParts>
  <Company>INFORMATIQUE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growth</dc:title>
  <dc:creator>abryden-adc</dc:creator>
  <cp:lastModifiedBy>David Babington-Smith</cp:lastModifiedBy>
  <cp:revision>11</cp:revision>
  <dcterms:created xsi:type="dcterms:W3CDTF">2012-10-17T07:47:39Z</dcterms:created>
  <dcterms:modified xsi:type="dcterms:W3CDTF">2023-03-09T10:06:53Z</dcterms:modified>
</cp:coreProperties>
</file>